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762082" r:id="rId2"/>
    <p:sldId id="7762053" r:id="rId3"/>
    <p:sldId id="7761994" r:id="rId4"/>
    <p:sldId id="77620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rste Dia">
    <p:bg>
      <p:bgPr>
        <a:solidFill>
          <a:srgbClr val="C1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1C9A6D2-2C00-0D3C-1B37-377EA9570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EAE30C-1C37-9607-B4D7-032F722A86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9049" y="1508464"/>
            <a:ext cx="512286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&lt;Dag maand jaar&gt;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B625C9-0683-25CB-5D74-775742877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047" y="2109998"/>
            <a:ext cx="6213475" cy="852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&lt;Presentatie&gt;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42A8DB1-5D8A-503B-3652-F4BE6864B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9046" y="3433379"/>
            <a:ext cx="6213475" cy="106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&lt;ondertitel indien noodzakelijk&gt;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FBD872-2F80-B4EF-7F43-8CBF5213D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68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2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Inhoud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B2B09E-8A89-6B0E-74D1-94105D565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44739B6-0E55-35B4-39EF-CA8B83827CAF}"/>
              </a:ext>
            </a:extLst>
          </p:cNvPr>
          <p:cNvSpPr/>
          <p:nvPr userDrawn="1"/>
        </p:nvSpPr>
        <p:spPr>
          <a:xfrm>
            <a:off x="-41564" y="0"/>
            <a:ext cx="3769186" cy="6890800"/>
          </a:xfrm>
          <a:prstGeom prst="rect">
            <a:avLst/>
          </a:prstGeom>
          <a:solidFill>
            <a:srgbClr val="062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818C22-0711-3665-9E44-4E00176A9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2812" y="748904"/>
            <a:ext cx="7523864" cy="9540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&lt;</a:t>
            </a:r>
            <a:r>
              <a:rPr lang="en-GB" err="1"/>
              <a:t>Standaard</a:t>
            </a:r>
            <a:r>
              <a:rPr lang="en-GB"/>
              <a:t> </a:t>
            </a:r>
            <a:r>
              <a:rPr lang="en-GB" err="1"/>
              <a:t>tekstsheet</a:t>
            </a:r>
            <a:r>
              <a:rPr lang="en-GB"/>
              <a:t> met </a:t>
            </a:r>
            <a:r>
              <a:rPr lang="en-GB" err="1"/>
              <a:t>titel</a:t>
            </a:r>
            <a:r>
              <a:rPr lang="en-GB"/>
              <a:t>&gt;</a:t>
            </a:r>
            <a:endParaRPr lang="en-NL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4950EA4-765A-4276-E252-DE0ED106C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2812" y="1669276"/>
            <a:ext cx="7523864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 standaard tekstsheet&gt;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A100DDB-E82B-7325-0073-2168670A2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338" y="3669806"/>
            <a:ext cx="6897212" cy="168959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BA2CB9AE-8185-EF1B-D1B1-C3A58028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2812" y="2574608"/>
            <a:ext cx="7523864" cy="854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Tekst</a:t>
            </a:r>
          </a:p>
          <a:p>
            <a:pPr lvl="0"/>
            <a:endParaRPr lang="en-NL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078B8F39-FF41-E1CE-91A1-8BBD09FF0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3962" y="2627247"/>
            <a:ext cx="2810801" cy="238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&lt;Ruimte voor toelichting&gt;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2D5C9CBD-0C00-AB27-FBDD-D9AB01E02B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194" y="1631764"/>
            <a:ext cx="2810801" cy="54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D568E8-B9F4-7559-B855-22DB2128D0DD}"/>
              </a:ext>
            </a:extLst>
          </p:cNvPr>
          <p:cNvSpPr txBox="1">
            <a:spLocks/>
          </p:cNvSpPr>
          <p:nvPr userDrawn="1"/>
        </p:nvSpPr>
        <p:spPr>
          <a:xfrm>
            <a:off x="77155" y="59915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8D6F9-8759-6157-2B72-097ACFB4E54F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tx2"/>
                </a:solidFill>
              </a:rPr>
              <a:pPr/>
              <a:t>‹nr.›</a:t>
            </a:fld>
            <a:endParaRPr lang="en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97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Inhoud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18768BB-54C0-3739-9C15-12480B3CC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44739B6-0E55-35B4-39EF-CA8B83827CAF}"/>
              </a:ext>
            </a:extLst>
          </p:cNvPr>
          <p:cNvSpPr/>
          <p:nvPr userDrawn="1"/>
        </p:nvSpPr>
        <p:spPr>
          <a:xfrm>
            <a:off x="0" y="0"/>
            <a:ext cx="3769186" cy="6890800"/>
          </a:xfrm>
          <a:prstGeom prst="rect">
            <a:avLst/>
          </a:prstGeom>
          <a:solidFill>
            <a:srgbClr val="C1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818C22-0711-3665-9E44-4E00176A9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2812" y="748904"/>
            <a:ext cx="7523864" cy="9540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&lt;</a:t>
            </a:r>
            <a:r>
              <a:rPr lang="en-GB" err="1"/>
              <a:t>Standaard</a:t>
            </a:r>
            <a:r>
              <a:rPr lang="en-GB"/>
              <a:t> </a:t>
            </a:r>
            <a:r>
              <a:rPr lang="en-GB" err="1"/>
              <a:t>tekstsheet</a:t>
            </a:r>
            <a:r>
              <a:rPr lang="en-GB"/>
              <a:t> met </a:t>
            </a:r>
            <a:r>
              <a:rPr lang="en-GB" err="1"/>
              <a:t>titel</a:t>
            </a:r>
            <a:r>
              <a:rPr lang="en-GB"/>
              <a:t>&gt;</a:t>
            </a:r>
            <a:endParaRPr lang="en-NL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4950EA4-765A-4276-E252-DE0ED106C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2812" y="1669276"/>
            <a:ext cx="7523864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 standaard tekstsheet&gt;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A100DDB-E82B-7325-0073-2168670A2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338" y="3669806"/>
            <a:ext cx="6897212" cy="168959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BA2CB9AE-8185-EF1B-D1B1-C3A58028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2812" y="2574608"/>
            <a:ext cx="7523864" cy="854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Tekst</a:t>
            </a:r>
          </a:p>
          <a:p>
            <a:pPr lvl="0"/>
            <a:endParaRPr lang="en-NL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078B8F39-FF41-E1CE-91A1-8BBD09FF0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3962" y="2627247"/>
            <a:ext cx="2810801" cy="238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&lt;Ruimte voor toelichting&gt;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2D5C9CBD-0C00-AB27-FBDD-D9AB01E02B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194" y="1631764"/>
            <a:ext cx="2810801" cy="54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5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64F67-5EA3-8216-CF37-0F125051B429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bg1"/>
                </a:solidFill>
              </a:rPr>
              <a:pPr/>
              <a:t>‹nr.›</a:t>
            </a:fld>
            <a:endParaRPr lang="en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Inhoud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E55F102-5C54-DBD2-C686-EE10A6823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44739B6-0E55-35B4-39EF-CA8B83827CAF}"/>
              </a:ext>
            </a:extLst>
          </p:cNvPr>
          <p:cNvSpPr/>
          <p:nvPr userDrawn="1"/>
        </p:nvSpPr>
        <p:spPr>
          <a:xfrm>
            <a:off x="0" y="0"/>
            <a:ext cx="3727622" cy="684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818C22-0711-3665-9E44-4E00176A9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2812" y="748904"/>
            <a:ext cx="7523864" cy="9540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&lt;</a:t>
            </a:r>
            <a:r>
              <a:rPr lang="en-GB" err="1"/>
              <a:t>Standaard</a:t>
            </a:r>
            <a:r>
              <a:rPr lang="en-GB"/>
              <a:t> </a:t>
            </a:r>
            <a:r>
              <a:rPr lang="en-GB" err="1"/>
              <a:t>tekstsheet</a:t>
            </a:r>
            <a:r>
              <a:rPr lang="en-GB"/>
              <a:t> met </a:t>
            </a:r>
            <a:r>
              <a:rPr lang="en-GB" err="1"/>
              <a:t>titel</a:t>
            </a:r>
            <a:r>
              <a:rPr lang="en-GB"/>
              <a:t>&gt;</a:t>
            </a:r>
            <a:endParaRPr lang="en-NL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4950EA4-765A-4276-E252-DE0ED106C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2812" y="1669276"/>
            <a:ext cx="7523864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 standaard tekstsheet&gt;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A100DDB-E82B-7325-0073-2168670A2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338" y="3669806"/>
            <a:ext cx="6897212" cy="168959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BA2CB9AE-8185-EF1B-D1B1-C3A58028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2812" y="2574608"/>
            <a:ext cx="7523864" cy="854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Tekst</a:t>
            </a:r>
          </a:p>
          <a:p>
            <a:pPr lvl="0"/>
            <a:endParaRPr lang="en-NL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078B8F39-FF41-E1CE-91A1-8BBD09FF0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3957" y="2627247"/>
            <a:ext cx="2810801" cy="238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&lt;Ruimte voor toelichting&gt;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A7697410-0670-76FA-0298-0D19655E08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194" y="1631764"/>
            <a:ext cx="2810801" cy="54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3B277B-A54E-93FC-2488-F5FFFCA25747}"/>
              </a:ext>
            </a:extLst>
          </p:cNvPr>
          <p:cNvSpPr txBox="1">
            <a:spLocks/>
          </p:cNvSpPr>
          <p:nvPr userDrawn="1"/>
        </p:nvSpPr>
        <p:spPr>
          <a:xfrm>
            <a:off x="77155" y="59915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rgbClr val="062EC5"/>
                </a:solidFill>
              </a:rPr>
              <a:pPr/>
              <a:t>‹nr.›</a:t>
            </a:fld>
            <a:endParaRPr lang="en-NL">
              <a:solidFill>
                <a:srgbClr val="062EC5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43D2A18-F9BD-85F2-7EEC-5A9E23BDF526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tx2"/>
                </a:solidFill>
              </a:rPr>
              <a:pPr/>
              <a:t>‹nr.›</a:t>
            </a:fld>
            <a:endParaRPr lang="en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6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Inhoud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790A288-8613-2559-7C0A-31C4F6531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9939"/>
            <a:ext cx="12192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102D63A-98D1-23EA-A513-815B8B6FF7DD}"/>
              </a:ext>
            </a:extLst>
          </p:cNvPr>
          <p:cNvSpPr/>
          <p:nvPr userDrawn="1"/>
        </p:nvSpPr>
        <p:spPr>
          <a:xfrm>
            <a:off x="1" y="0"/>
            <a:ext cx="847823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818C22-0711-3665-9E44-4E00176A9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152" y="748904"/>
            <a:ext cx="7523864" cy="9540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&lt;</a:t>
            </a:r>
            <a:r>
              <a:rPr lang="en-GB" err="1"/>
              <a:t>Standaard</a:t>
            </a:r>
            <a:r>
              <a:rPr lang="en-GB"/>
              <a:t> </a:t>
            </a:r>
            <a:r>
              <a:rPr lang="en-GB" err="1"/>
              <a:t>tekstsheet</a:t>
            </a:r>
            <a:r>
              <a:rPr lang="en-GB"/>
              <a:t> met </a:t>
            </a:r>
            <a:r>
              <a:rPr lang="en-GB" err="1"/>
              <a:t>titel</a:t>
            </a:r>
            <a:r>
              <a:rPr lang="en-GB"/>
              <a:t>&gt;</a:t>
            </a:r>
            <a:endParaRPr lang="en-NL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4950EA4-765A-4276-E252-DE0ED106C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152" y="1669276"/>
            <a:ext cx="7523864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 standaard tekstsheet&gt;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A100DDB-E82B-7325-0073-2168670A2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0678" y="3679745"/>
            <a:ext cx="6897212" cy="168959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BA2CB9AE-8185-EF1B-D1B1-C3A58028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152" y="2584547"/>
            <a:ext cx="7523864" cy="854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Tekst</a:t>
            </a:r>
          </a:p>
          <a:p>
            <a:pPr lvl="0"/>
            <a:endParaRPr lang="en-NL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078B8F39-FF41-E1CE-91A1-8BBD09FF0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533" y="2608302"/>
            <a:ext cx="2810801" cy="238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&lt;Ruimte voor toelichting&gt;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B0526727-A45E-53CC-DA11-EB33BCA066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3532" y="1624918"/>
            <a:ext cx="2810801" cy="54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4FF35E5-5368-4818-9BE5-0D8195E3D46B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bg1"/>
                </a:solidFill>
              </a:rPr>
              <a:pPr/>
              <a:t>‹nr.›</a:t>
            </a:fld>
            <a:endParaRPr lang="en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33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Inhoud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008FAB2-1885-1804-465E-68B7005EC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E4B5832-91E4-AE9E-7F65-C6BBE6590D4E}"/>
              </a:ext>
            </a:extLst>
          </p:cNvPr>
          <p:cNvSpPr/>
          <p:nvPr userDrawn="1"/>
        </p:nvSpPr>
        <p:spPr>
          <a:xfrm>
            <a:off x="1" y="0"/>
            <a:ext cx="84782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/>
              <a:t>v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818C22-0711-3665-9E44-4E00176A9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152" y="748904"/>
            <a:ext cx="7523864" cy="9540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&lt;</a:t>
            </a:r>
            <a:r>
              <a:rPr lang="en-GB" err="1"/>
              <a:t>Standaard</a:t>
            </a:r>
            <a:r>
              <a:rPr lang="en-GB"/>
              <a:t> </a:t>
            </a:r>
            <a:r>
              <a:rPr lang="en-GB" err="1"/>
              <a:t>tekstsheet</a:t>
            </a:r>
            <a:r>
              <a:rPr lang="en-GB"/>
              <a:t> met </a:t>
            </a:r>
            <a:r>
              <a:rPr lang="en-GB" err="1"/>
              <a:t>titel</a:t>
            </a:r>
            <a:r>
              <a:rPr lang="en-GB"/>
              <a:t>&gt;</a:t>
            </a:r>
            <a:endParaRPr lang="en-NL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4950EA4-765A-4276-E252-DE0ED106C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152" y="1669276"/>
            <a:ext cx="7523864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 standaard tekstsheet&gt;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A100DDB-E82B-7325-0073-2168670A2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0678" y="3669806"/>
            <a:ext cx="6897212" cy="168959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BA2CB9AE-8185-EF1B-D1B1-C3A58028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152" y="2574608"/>
            <a:ext cx="7523864" cy="854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Tekst</a:t>
            </a:r>
          </a:p>
          <a:p>
            <a:pPr lvl="0"/>
            <a:endParaRPr lang="en-NL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078B8F39-FF41-E1CE-91A1-8BBD09FF0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533" y="2608302"/>
            <a:ext cx="2810801" cy="238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&lt;Ruimte voor toelichting&gt;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B0526727-A45E-53CC-DA11-EB33BCA066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3532" y="1624918"/>
            <a:ext cx="2810801" cy="54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5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1AA907-64F4-AEAE-FDDD-F61E8E7996B6}"/>
              </a:ext>
            </a:extLst>
          </p:cNvPr>
          <p:cNvSpPr txBox="1">
            <a:spLocks/>
          </p:cNvSpPr>
          <p:nvPr userDrawn="1"/>
        </p:nvSpPr>
        <p:spPr>
          <a:xfrm>
            <a:off x="77155" y="59915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rgbClr val="062EC5"/>
                </a:solidFill>
              </a:rPr>
              <a:pPr/>
              <a:t>‹nr.›</a:t>
            </a:fld>
            <a:endParaRPr lang="en-NL">
              <a:solidFill>
                <a:srgbClr val="062EC5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A851FAC-6F46-50E3-D052-C30CE746DEA2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tx2"/>
                </a:solidFill>
              </a:rPr>
              <a:pPr/>
              <a:t>‹nr.›</a:t>
            </a:fld>
            <a:endParaRPr lang="en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3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Inhoud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6BCF91A-584B-1B49-99DF-5BE577034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80BA391-2853-FBD9-ECC9-B63FBD8A7775}"/>
              </a:ext>
            </a:extLst>
          </p:cNvPr>
          <p:cNvSpPr/>
          <p:nvPr userDrawn="1"/>
        </p:nvSpPr>
        <p:spPr>
          <a:xfrm>
            <a:off x="1" y="0"/>
            <a:ext cx="8478232" cy="6858000"/>
          </a:xfrm>
          <a:prstGeom prst="rect">
            <a:avLst/>
          </a:prstGeom>
          <a:solidFill>
            <a:srgbClr val="C1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818C22-0711-3665-9E44-4E00176A9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574" y="748904"/>
            <a:ext cx="7738469" cy="9540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&lt;</a:t>
            </a:r>
            <a:r>
              <a:rPr lang="en-GB" err="1"/>
              <a:t>Standaard</a:t>
            </a:r>
            <a:r>
              <a:rPr lang="en-GB"/>
              <a:t> </a:t>
            </a:r>
            <a:r>
              <a:rPr lang="en-GB" err="1"/>
              <a:t>tekstsheet</a:t>
            </a:r>
            <a:r>
              <a:rPr lang="en-GB"/>
              <a:t> met </a:t>
            </a:r>
            <a:r>
              <a:rPr lang="en-GB" err="1"/>
              <a:t>titel</a:t>
            </a:r>
            <a:r>
              <a:rPr lang="en-GB"/>
              <a:t>&gt;</a:t>
            </a:r>
            <a:endParaRPr lang="en-NL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4950EA4-765A-4276-E252-DE0ED106C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574" y="1669276"/>
            <a:ext cx="7738469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 standaard tekstsheet&gt;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A100DDB-E82B-7325-0073-2168670A2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3100" y="3669806"/>
            <a:ext cx="7093943" cy="168959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/>
              <a:t>✓ </a:t>
            </a:r>
            <a:r>
              <a:rPr lang="en-GB"/>
              <a:t>&lt;</a:t>
            </a:r>
            <a:r>
              <a:rPr lang="en-GB" err="1"/>
              <a:t>tekst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BA2CB9AE-8185-EF1B-D1B1-C3A58028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574" y="2574608"/>
            <a:ext cx="7738469" cy="854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Tekst</a:t>
            </a:r>
          </a:p>
          <a:p>
            <a:pPr lvl="0"/>
            <a:endParaRPr lang="en-NL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66288537-D60B-9A91-A472-037F96D0B9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533" y="2608302"/>
            <a:ext cx="2810801" cy="238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&lt;Ruimte voor toelichting&gt;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D93B904-C043-24AB-8E6F-D432C7F43E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3532" y="1624918"/>
            <a:ext cx="2810801" cy="54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5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C6BCCC0-A5BB-BD1D-87D6-25FA9263BABE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bg1"/>
                </a:solidFill>
              </a:rPr>
              <a:pPr/>
              <a:t>‹nr.›</a:t>
            </a:fld>
            <a:endParaRPr lang="en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Inhoud 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E506C6B-9D71-046B-1A9A-BFFCFA7AEF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5160482F-AEEF-6E42-554C-824F5964C8DC}"/>
              </a:ext>
            </a:extLst>
          </p:cNvPr>
          <p:cNvSpPr/>
          <p:nvPr userDrawn="1"/>
        </p:nvSpPr>
        <p:spPr>
          <a:xfrm>
            <a:off x="1" y="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66BD543-2C92-E771-95A7-D7D3E32685BA}"/>
              </a:ext>
            </a:extLst>
          </p:cNvPr>
          <p:cNvSpPr/>
          <p:nvPr userDrawn="1"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0D2CE2B-BF4C-AF19-F7A4-66B7ABE043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0288" y="1564369"/>
            <a:ext cx="8672150" cy="6671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A1165D0-BBD1-CD46-69B2-0CEAAB1602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5687" y="2449780"/>
            <a:ext cx="8672150" cy="66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6703A05-889F-C75E-95DE-B414BA0F8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0288" y="761604"/>
            <a:ext cx="8697549" cy="673496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&lt;</a:t>
            </a:r>
            <a:r>
              <a:rPr lang="en-GB" err="1"/>
              <a:t>Titel</a:t>
            </a:r>
            <a:r>
              <a:rPr lang="en-GB"/>
              <a:t>&gt;</a:t>
            </a:r>
            <a:endParaRPr lang="en-NL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D2039625-F5FC-3734-AF67-28B1C5D382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0288" y="4543799"/>
            <a:ext cx="8672150" cy="6671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FBC8CCE-2166-FC1A-74B8-8EEC5FF9D4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45687" y="5429210"/>
            <a:ext cx="8672150" cy="66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F1457FFA-6C7B-675E-8FFD-12727D6DA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55" y="6065697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4116191-3E4D-9049-A84C-F45A02A30B8E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3B218-6165-430B-F94E-F99AA84740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0288" y="3721100"/>
            <a:ext cx="867215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5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79CD37-5BF2-3ADA-0DC6-43013FC0A1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689100" cy="6858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49FA3C-11AF-0A86-3BF3-11CD9A5BCF28}"/>
              </a:ext>
            </a:extLst>
          </p:cNvPr>
          <p:cNvSpPr txBox="1">
            <a:spLocks/>
          </p:cNvSpPr>
          <p:nvPr userDrawn="1"/>
        </p:nvSpPr>
        <p:spPr>
          <a:xfrm>
            <a:off x="77155" y="59915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497732F-A250-5E89-8DC0-CC94935DEAD1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tx2"/>
                </a:solidFill>
              </a:rPr>
              <a:pPr/>
              <a:t>‹nr.›</a:t>
            </a:fld>
            <a:endParaRPr lang="en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42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Inhoud 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E506C6B-9D71-046B-1A9A-BFFCFA7AEF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5160482F-AEEF-6E42-554C-824F5964C8DC}"/>
              </a:ext>
            </a:extLst>
          </p:cNvPr>
          <p:cNvSpPr/>
          <p:nvPr userDrawn="1"/>
        </p:nvSpPr>
        <p:spPr>
          <a:xfrm>
            <a:off x="1" y="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66BD543-2C92-E771-95A7-D7D3E32685BA}"/>
              </a:ext>
            </a:extLst>
          </p:cNvPr>
          <p:cNvSpPr/>
          <p:nvPr userDrawn="1"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rgbClr val="C1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0D2CE2B-BF4C-AF19-F7A4-66B7ABE043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0288" y="1564369"/>
            <a:ext cx="8672150" cy="6671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A1165D0-BBD1-CD46-69B2-0CEAAB1602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5687" y="2449780"/>
            <a:ext cx="8672150" cy="66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6703A05-889F-C75E-95DE-B414BA0F8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0288" y="761604"/>
            <a:ext cx="8697549" cy="673496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&lt;</a:t>
            </a:r>
            <a:r>
              <a:rPr lang="en-GB" err="1"/>
              <a:t>Titel</a:t>
            </a:r>
            <a:r>
              <a:rPr lang="en-GB"/>
              <a:t>&gt;</a:t>
            </a:r>
            <a:endParaRPr lang="en-NL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D2039625-F5FC-3734-AF67-28B1C5D382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0288" y="4543799"/>
            <a:ext cx="8672150" cy="6671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FBC8CCE-2166-FC1A-74B8-8EEC5FF9D4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45687" y="5429210"/>
            <a:ext cx="8672150" cy="66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F1457FFA-6C7B-675E-8FFD-12727D6DA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55" y="6065697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4116191-3E4D-9049-A84C-F45A02A30B8E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3B218-6165-430B-F94E-F99AA84740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0288" y="3721100"/>
            <a:ext cx="867215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5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79CD37-5BF2-3ADA-0DC6-43013FC0A1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689100" cy="6858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49FA3C-11AF-0A86-3BF3-11CD9A5BCF28}"/>
              </a:ext>
            </a:extLst>
          </p:cNvPr>
          <p:cNvSpPr txBox="1">
            <a:spLocks/>
          </p:cNvSpPr>
          <p:nvPr userDrawn="1"/>
        </p:nvSpPr>
        <p:spPr>
          <a:xfrm>
            <a:off x="77155" y="59915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FA33505-AA9A-1A66-CBAF-4176C336E761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tx2"/>
                </a:solidFill>
              </a:rPr>
              <a:pPr/>
              <a:t>‹nr.›</a:t>
            </a:fld>
            <a:endParaRPr lang="en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01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Plann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B245DF35-6AC8-E477-F6BC-B3BD81A7E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AE83403-187A-7EC6-3A59-A81E5F981D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689100" cy="6858000"/>
          </a:xfrm>
          <a:prstGeom prst="rect">
            <a:avLst/>
          </a:prstGeom>
        </p:spPr>
      </p:pic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961117AE-1E2F-799C-D937-43036BD0AEB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16429" y="1707932"/>
            <a:ext cx="613736" cy="61373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NL"/>
              <a:t>.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3114963E-ADE7-E835-91AE-88C024B442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16428" y="2564102"/>
            <a:ext cx="613736" cy="61373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NL"/>
              <a:t>.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44C9D8CA-1551-5952-AF77-BC85C5C0FE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6429" y="3420273"/>
            <a:ext cx="613736" cy="61373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NL"/>
              <a:t>.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987D432D-A381-91E4-918E-53A4FF82B7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6428" y="4321973"/>
            <a:ext cx="613736" cy="61373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NL"/>
              <a:t>.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D7BD16E8-BFF9-9F1B-8EBA-27A1786CE7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16429" y="5223672"/>
            <a:ext cx="613736" cy="61373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NL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5D32-B837-C904-C1D6-C20FE69EA03F}"/>
              </a:ext>
            </a:extLst>
          </p:cNvPr>
          <p:cNvSpPr txBox="1">
            <a:spLocks/>
          </p:cNvSpPr>
          <p:nvPr userDrawn="1"/>
        </p:nvSpPr>
        <p:spPr>
          <a:xfrm>
            <a:off x="77155" y="59915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F2D384E-CF2B-4B93-CA2B-AA3FD910E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6429" y="1242099"/>
            <a:ext cx="91616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 standaard tekstsheet&gt;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F817668-61DE-86A2-3A5D-3C2FEC917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6429" y="728168"/>
            <a:ext cx="9161600" cy="512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 planning&gt;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87BE39F-35C8-5485-749C-54FBC8BC0A78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tx2"/>
                </a:solidFill>
              </a:rPr>
              <a:pPr/>
              <a:t>‹nr.›</a:t>
            </a:fld>
            <a:endParaRPr lang="en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5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Planning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4E8456-EB2F-0F01-7E0C-C4B99FD99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5389BA91-DBFB-F6D2-B912-B12FB5F8870A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>
            <a:off x="1316429" y="1550206"/>
            <a:ext cx="9615427" cy="4522788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EBEE28-D1E3-28A9-E7F3-402874B82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689100" cy="6858000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6F6B569C-CCCA-6C4C-5986-C8886112D0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6429" y="1242099"/>
            <a:ext cx="91616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 standaard tekstsheet&gt;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EA6B862-7F66-A39B-E00D-DD6BF3C19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6429" y="728168"/>
            <a:ext cx="9161600" cy="512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 planning&gt;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5939316-C38A-486A-69A3-5EA69BCF1FBE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tx2"/>
                </a:solidFill>
              </a:rPr>
              <a:pPr/>
              <a:t>‹nr.›</a:t>
            </a:fld>
            <a:endParaRPr lang="en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9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dia links">
    <p:bg>
      <p:bgPr>
        <a:solidFill>
          <a:srgbClr val="062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39B53F-E7A9-F8D2-4CC4-2DEAAEA7F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6B6301C1-2D7C-5D26-3C54-38E9ACA94117}"/>
              </a:ext>
            </a:extLst>
          </p:cNvPr>
          <p:cNvSpPr/>
          <p:nvPr userDrawn="1"/>
        </p:nvSpPr>
        <p:spPr>
          <a:xfrm>
            <a:off x="0" y="0"/>
            <a:ext cx="6524919" cy="6858000"/>
          </a:xfrm>
          <a:prstGeom prst="rect">
            <a:avLst/>
          </a:prstGeom>
          <a:solidFill>
            <a:srgbClr val="052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62451F7-25A4-438E-A359-A8B2588207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839" y="2665107"/>
            <a:ext cx="10638836" cy="15277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&lt;Hoofdstuk pagina</a:t>
            </a:r>
          </a:p>
          <a:p>
            <a:pPr lvl="0"/>
            <a:r>
              <a:rPr lang="nl-NL"/>
              <a:t>met 2 regels&gt;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36DE3B4-AA56-A9A7-8473-F960F53F92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9398" y="0"/>
            <a:ext cx="1689100" cy="6858000"/>
          </a:xfrm>
          <a:prstGeom prst="rect">
            <a:avLst/>
          </a:prstGeom>
        </p:spPr>
      </p:pic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1D7961A-969D-7B91-4762-342E6163D7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8498" y="791852"/>
            <a:ext cx="3977980" cy="486423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5F1EA2-1C5A-2284-C6C2-B95D4BEE2C89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tx2"/>
                </a:solidFill>
              </a:rPr>
              <a:pPr/>
              <a:t>‹nr.›</a:t>
            </a:fld>
            <a:endParaRPr lang="en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37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slijn 2">
    <p:bg>
      <p:bgPr>
        <a:solidFill>
          <a:srgbClr val="C1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153F020-6310-2873-E5FD-2675662B8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B18F52-9B33-26C2-E762-6F03C3849151}"/>
              </a:ext>
            </a:extLst>
          </p:cNvPr>
          <p:cNvSpPr/>
          <p:nvPr userDrawn="1"/>
        </p:nvSpPr>
        <p:spPr>
          <a:xfrm>
            <a:off x="304304" y="1793853"/>
            <a:ext cx="2615285" cy="36576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EC216E3-26FB-0029-86F5-896A97744273}"/>
              </a:ext>
            </a:extLst>
          </p:cNvPr>
          <p:cNvSpPr/>
          <p:nvPr userDrawn="1"/>
        </p:nvSpPr>
        <p:spPr>
          <a:xfrm>
            <a:off x="3341579" y="1793853"/>
            <a:ext cx="2615285" cy="36576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1DF7C8-001F-D52C-D5C8-85030F6C09C5}"/>
              </a:ext>
            </a:extLst>
          </p:cNvPr>
          <p:cNvSpPr/>
          <p:nvPr userDrawn="1"/>
        </p:nvSpPr>
        <p:spPr>
          <a:xfrm>
            <a:off x="6178419" y="1793853"/>
            <a:ext cx="2615285" cy="3657601"/>
          </a:xfrm>
          <a:prstGeom prst="roundRect">
            <a:avLst>
              <a:gd name="adj" fmla="val 1769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444210C-2955-DB5A-3FBD-471207D1B693}"/>
              </a:ext>
            </a:extLst>
          </p:cNvPr>
          <p:cNvSpPr/>
          <p:nvPr userDrawn="1"/>
        </p:nvSpPr>
        <p:spPr>
          <a:xfrm>
            <a:off x="9016104" y="1793853"/>
            <a:ext cx="2615285" cy="36576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C7E5CC8-B485-75CE-F895-6224AB0F65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0394" y="2618798"/>
            <a:ext cx="1648775" cy="28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&lt;Datum&gt;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4F21B2C-00F8-5428-71B5-C8D1F14876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0394" y="2990635"/>
            <a:ext cx="1648775" cy="22260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A4AFC10-4BF4-32ED-E17B-DF88AAEF32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66548" y="2618798"/>
            <a:ext cx="1648775" cy="28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&lt;Datum&gt;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20B7A82-97C3-C371-1BFE-C9A2B154F0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66548" y="2990635"/>
            <a:ext cx="1648775" cy="22260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8B48EB5-0B1D-2C7D-4A42-AB42523622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81618" y="2618798"/>
            <a:ext cx="1648775" cy="28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&lt;Datum&gt;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AE5B7F8-C26B-0722-AFE3-8B3926A952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1618" y="2990635"/>
            <a:ext cx="1648775" cy="22260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59F53EA-6462-A060-41A0-4F9DD8DE91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03373" y="2618798"/>
            <a:ext cx="1648775" cy="28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&lt;Datum&gt;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290BDF5-652E-8233-A609-1DD9ED80B3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03373" y="2990635"/>
            <a:ext cx="1648775" cy="22260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7C24D6B-F4A7-807D-5497-3C825A97B3F5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bg1"/>
                </a:solidFill>
              </a:rPr>
              <a:pPr/>
              <a:t>‹nr.›</a:t>
            </a:fld>
            <a:endParaRPr lang="en-NL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B58B6B-0565-30EF-3C6F-05D097EBA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304" y="748904"/>
            <a:ext cx="11155860" cy="45373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&lt;</a:t>
            </a:r>
            <a:r>
              <a:rPr lang="en-GB" err="1"/>
              <a:t>Standaard</a:t>
            </a:r>
            <a:r>
              <a:rPr lang="en-GB"/>
              <a:t> </a:t>
            </a:r>
            <a:r>
              <a:rPr lang="en-GB" err="1"/>
              <a:t>tekstsheet</a:t>
            </a:r>
            <a:r>
              <a:rPr lang="en-GB"/>
              <a:t> met </a:t>
            </a:r>
            <a:r>
              <a:rPr lang="en-GB" err="1"/>
              <a:t>titel</a:t>
            </a:r>
            <a:r>
              <a:rPr lang="en-GB"/>
              <a:t>&gt;</a:t>
            </a:r>
            <a:endParaRPr lang="en-NL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6F762AB-C956-ED9A-BCCD-03146196E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304" y="1202635"/>
            <a:ext cx="11155860" cy="822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 standaard tekstsheet&gt;</a:t>
            </a:r>
          </a:p>
        </p:txBody>
      </p:sp>
    </p:spTree>
    <p:extLst>
      <p:ext uri="{BB962C8B-B14F-4D97-AF65-F5344CB8AC3E}">
        <p14:creationId xmlns:p14="http://schemas.microsoft.com/office/powerpoint/2010/main" val="1152795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slijn 3">
    <p:bg>
      <p:bgPr>
        <a:solidFill>
          <a:srgbClr val="C1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7CF2D79-F36B-37ED-A0D6-CAD29BFE7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EC216E3-26FB-0029-86F5-896A97744273}"/>
              </a:ext>
            </a:extLst>
          </p:cNvPr>
          <p:cNvSpPr/>
          <p:nvPr userDrawn="1"/>
        </p:nvSpPr>
        <p:spPr>
          <a:xfrm>
            <a:off x="555086" y="1793853"/>
            <a:ext cx="3480945" cy="36576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1DF7C8-001F-D52C-D5C8-85030F6C09C5}"/>
              </a:ext>
            </a:extLst>
          </p:cNvPr>
          <p:cNvSpPr/>
          <p:nvPr userDrawn="1"/>
        </p:nvSpPr>
        <p:spPr>
          <a:xfrm>
            <a:off x="4357661" y="1793853"/>
            <a:ext cx="3480945" cy="3657601"/>
          </a:xfrm>
          <a:prstGeom prst="roundRect">
            <a:avLst>
              <a:gd name="adj" fmla="val 1769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444210C-2955-DB5A-3FBD-471207D1B693}"/>
              </a:ext>
            </a:extLst>
          </p:cNvPr>
          <p:cNvSpPr/>
          <p:nvPr userDrawn="1"/>
        </p:nvSpPr>
        <p:spPr>
          <a:xfrm>
            <a:off x="8191388" y="1793853"/>
            <a:ext cx="3480945" cy="36576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A4AFC10-4BF4-32ED-E17B-DF88AAEF32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40012" y="2618798"/>
            <a:ext cx="2194520" cy="28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&lt;Datum&gt;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20B7A82-97C3-C371-1BFE-C9A2B154F0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40012" y="2990635"/>
            <a:ext cx="2194520" cy="22260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8B48EB5-0B1D-2C7D-4A42-AB42523622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20817" y="2618798"/>
            <a:ext cx="2194520" cy="28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&lt;Datum&gt;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AE5B7F8-C26B-0722-AFE3-8B3926A952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20817" y="2990635"/>
            <a:ext cx="2194520" cy="22260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59F53EA-6462-A060-41A0-4F9DD8DE91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38614" y="2618798"/>
            <a:ext cx="2194520" cy="28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&lt;Datum&gt;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290BDF5-652E-8233-A609-1DD9ED80B3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38614" y="2990635"/>
            <a:ext cx="2194520" cy="22260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6CCD04-559C-E11B-0D6F-6EE8D6BF6A8B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bg1"/>
                </a:solidFill>
              </a:rPr>
              <a:pPr/>
              <a:t>‹nr.›</a:t>
            </a:fld>
            <a:endParaRPr lang="en-NL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45503D-313C-96E2-F7BA-21351B49E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304" y="748904"/>
            <a:ext cx="11155860" cy="45373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&lt;</a:t>
            </a:r>
            <a:r>
              <a:rPr lang="en-GB" err="1"/>
              <a:t>Standaard</a:t>
            </a:r>
            <a:r>
              <a:rPr lang="en-GB"/>
              <a:t> </a:t>
            </a:r>
            <a:r>
              <a:rPr lang="en-GB" err="1"/>
              <a:t>tekstsheet</a:t>
            </a:r>
            <a:r>
              <a:rPr lang="en-GB"/>
              <a:t> met </a:t>
            </a:r>
            <a:r>
              <a:rPr lang="en-GB" err="1"/>
              <a:t>titel</a:t>
            </a:r>
            <a:r>
              <a:rPr lang="en-GB"/>
              <a:t>&gt;</a:t>
            </a:r>
            <a:endParaRPr lang="en-NL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FFF94C9-2471-9C86-CE13-3A0FFBE95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304" y="1202635"/>
            <a:ext cx="11155860" cy="822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 standaard tekstsheet&gt;</a:t>
            </a:r>
          </a:p>
        </p:txBody>
      </p:sp>
    </p:spTree>
    <p:extLst>
      <p:ext uri="{BB962C8B-B14F-4D97-AF65-F5344CB8AC3E}">
        <p14:creationId xmlns:p14="http://schemas.microsoft.com/office/powerpoint/2010/main" val="1355928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 1">
    <p:bg>
      <p:bgPr>
        <a:solidFill>
          <a:srgbClr val="C1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AF84E95-375B-8386-29F9-F78278136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51020F-73A2-55B3-5F76-7CD3776653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6429" y="1242099"/>
            <a:ext cx="91616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&gt;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607B462-3985-77A4-501B-472AA661C8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6429" y="728168"/>
            <a:ext cx="9161600" cy="512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 </a:t>
            </a:r>
            <a:r>
              <a:rPr lang="nl-NL"/>
              <a:t>Proces</a:t>
            </a:r>
            <a:r>
              <a:rPr lang="en-NL"/>
              <a:t>&gt;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654BFF8-00FC-F9A5-6BBC-BB13BCF687AA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rgbClr val="062EC5"/>
                </a:solidFill>
              </a:rPr>
              <a:pPr/>
              <a:t>‹nr.›</a:t>
            </a:fld>
            <a:endParaRPr lang="en-NL">
              <a:solidFill>
                <a:srgbClr val="062E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1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s 2">
    <p:bg>
      <p:bgPr>
        <a:solidFill>
          <a:srgbClr val="C1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E58DA96D-9F52-55AA-0BAD-35BB21CA8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170A190-91C6-BAC2-9B75-D39DEAA0D9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689100" cy="685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EA7F060-3458-1A60-A81F-88A970DBC20D}"/>
              </a:ext>
            </a:extLst>
          </p:cNvPr>
          <p:cNvSpPr txBox="1">
            <a:spLocks/>
          </p:cNvSpPr>
          <p:nvPr userDrawn="1"/>
        </p:nvSpPr>
        <p:spPr>
          <a:xfrm>
            <a:off x="77155" y="59915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bg1"/>
                </a:solidFill>
              </a:rPr>
              <a:pPr/>
              <a:t>‹nr.›</a:t>
            </a:fld>
            <a:endParaRPr lang="en-NL">
              <a:solidFill>
                <a:schemeClr val="bg1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86C6D8F-853C-0C9B-D94D-CC804A4A84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6429" y="1242099"/>
            <a:ext cx="91616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&gt;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7109E26-F343-DB29-74C7-F2D7A89827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6429" y="728168"/>
            <a:ext cx="9161600" cy="512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 </a:t>
            </a:r>
            <a:r>
              <a:rPr lang="nl-NL"/>
              <a:t>Proces</a:t>
            </a:r>
            <a:r>
              <a:rPr lang="en-NL"/>
              <a:t>&gt;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55670B-DA43-82F8-6D7D-68FE9CFC916C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tx2"/>
                </a:solidFill>
              </a:rPr>
              <a:pPr/>
              <a:t>‹nr.›</a:t>
            </a:fld>
            <a:endParaRPr lang="en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 2">
    <p:bg>
      <p:bgPr>
        <a:solidFill>
          <a:srgbClr val="C1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E58DA96D-9F52-55AA-0BAD-35BB21CA8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86C6D8F-853C-0C9B-D94D-CC804A4A84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6429" y="1242099"/>
            <a:ext cx="91616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&lt;Ondertit</a:t>
            </a:r>
            <a:r>
              <a:rPr lang="nl-NL"/>
              <a:t>el</a:t>
            </a:r>
            <a:r>
              <a:rPr lang="en-NL"/>
              <a:t>&gt;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7109E26-F343-DB29-74C7-F2D7A89827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6429" y="728168"/>
            <a:ext cx="9161600" cy="512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 </a:t>
            </a:r>
            <a:r>
              <a:rPr lang="nl-NL"/>
              <a:t>Proces</a:t>
            </a:r>
            <a:r>
              <a:rPr lang="en-NL"/>
              <a:t>&gt;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55670B-DA43-82F8-6D7D-68FE9CFC916C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rgbClr val="062EC5"/>
                </a:solidFill>
              </a:rPr>
              <a:pPr/>
              <a:t>‹nr.›</a:t>
            </a:fld>
            <a:endParaRPr lang="en-NL">
              <a:solidFill>
                <a:srgbClr val="062E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de 2">
    <p:bg>
      <p:bgPr>
        <a:solidFill>
          <a:srgbClr val="062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513C0-03FC-7D24-2A5B-755957E05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5099" y="2691113"/>
            <a:ext cx="7921802" cy="14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dia rechts">
    <p:bg>
      <p:bgPr>
        <a:solidFill>
          <a:srgbClr val="062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39B53F-E7A9-F8D2-4CC4-2DEAAEA7F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62451F7-25A4-438E-A359-A8B2588207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0441" y="2670967"/>
            <a:ext cx="6292747" cy="151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&lt;</a:t>
            </a:r>
            <a:r>
              <a:rPr lang="nl-NL" err="1"/>
              <a:t>Hoofdsstuk</a:t>
            </a:r>
            <a:r>
              <a:rPr lang="nl-NL"/>
              <a:t> pagina</a:t>
            </a:r>
          </a:p>
          <a:p>
            <a:pPr lvl="0"/>
            <a:r>
              <a:rPr lang="nl-NL"/>
              <a:t>met 2 regels&gt;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64696F-232C-54EC-8BCF-253D3EC518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208673" y="-279051"/>
            <a:ext cx="2472033" cy="7416099"/>
          </a:xfrm>
          <a:prstGeom prst="rect">
            <a:avLst/>
          </a:prstGeom>
          <a:ln>
            <a:noFill/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11ED724-18FC-F6AA-27BC-6172C01D6D1C}"/>
              </a:ext>
            </a:extLst>
          </p:cNvPr>
          <p:cNvSpPr/>
          <p:nvPr userDrawn="1"/>
        </p:nvSpPr>
        <p:spPr>
          <a:xfrm>
            <a:off x="0" y="0"/>
            <a:ext cx="3341077" cy="6858000"/>
          </a:xfrm>
          <a:prstGeom prst="rect">
            <a:avLst/>
          </a:prstGeom>
          <a:solidFill>
            <a:srgbClr val="C1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1D7961A-969D-7B91-4762-342E6163D7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3615" y="1116280"/>
            <a:ext cx="3782697" cy="462544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C54292-78CD-5670-866A-A79B04FF1DAD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bg1"/>
                </a:solidFill>
              </a:rPr>
              <a:pPr/>
              <a:t>‹nr.›</a:t>
            </a:fld>
            <a:endParaRPr lang="en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18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ina">
    <p:bg>
      <p:bgPr>
        <a:solidFill>
          <a:srgbClr val="062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62FC89-91D4-BC8C-C184-F14A921E44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1682" y="4477358"/>
            <a:ext cx="4625917" cy="86177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EF1D37B-7FFE-8377-6E8E-315469D057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3537"/>
            <a:ext cx="12192000" cy="1050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</a:t>
            </a:r>
            <a:r>
              <a:rPr lang="nl-NL"/>
              <a:t>Statement pagina</a:t>
            </a:r>
            <a:r>
              <a:rPr lang="en-NL"/>
              <a:t>&gt;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E9A26FE-260B-6107-7BC7-4D3BFEC5A8CB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tx2"/>
                </a:solidFill>
              </a:rPr>
              <a:pPr/>
              <a:t>‹nr.›</a:t>
            </a:fld>
            <a:endParaRPr lang="en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55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">
    <p:bg>
      <p:bgPr>
        <a:solidFill>
          <a:srgbClr val="062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62451F7-25A4-438E-A359-A8B2588207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0441" y="2670967"/>
            <a:ext cx="6292747" cy="151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&lt;</a:t>
            </a:r>
            <a:r>
              <a:rPr lang="nl-NL" err="1"/>
              <a:t>Hoofdsstuk</a:t>
            </a:r>
            <a:r>
              <a:rPr lang="nl-NL"/>
              <a:t> pagina</a:t>
            </a:r>
          </a:p>
          <a:p>
            <a:pPr lvl="0"/>
            <a:r>
              <a:rPr lang="nl-NL"/>
              <a:t>met 2 regels&gt;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DCE768C-5AF0-CF23-BB9C-80FE6293B4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63FD5DE-D71A-BFC9-C90B-B598F540EF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903537"/>
            <a:ext cx="12192000" cy="1050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="1">
                <a:solidFill>
                  <a:srgbClr val="05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 tussenpagina&gt;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7005331-8B6D-875A-4B3F-68BAF1F2D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5192" y="5327770"/>
            <a:ext cx="2741615" cy="85534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52C3E9C-1617-644D-1E5B-E5FAD9713014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bg1"/>
                </a:solidFill>
              </a:rPr>
              <a:pPr/>
              <a:t>‹nr.›</a:t>
            </a:fld>
            <a:endParaRPr lang="en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6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Inhou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B5257-73F7-C65E-8E01-1DD0ADDCC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38E0E98-1E3A-DDC9-12EE-472D46C8CB6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EAF30D2-C755-CACC-71A3-2BB8ED7E4B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48969" y="3716071"/>
            <a:ext cx="4843909" cy="140897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0485552-81C8-D21A-B3B8-24B31274A0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48969" y="2468109"/>
            <a:ext cx="4843909" cy="104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Toelichting of opsomming</a:t>
            </a:r>
          </a:p>
          <a:p>
            <a:pPr lvl="0"/>
            <a:endParaRPr lang="en-NL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02DBF05-27E3-3934-AD32-3515B85D21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8969" y="1728630"/>
            <a:ext cx="4843909" cy="54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5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B749DBB-A02F-7CF5-5519-82C4246DB1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6" y="3221788"/>
            <a:ext cx="6096000" cy="4144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D1BB1C-7117-737D-771E-6CFFE34030BA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bg1"/>
                </a:solidFill>
              </a:rPr>
              <a:pPr/>
              <a:t>‹nr.›</a:t>
            </a:fld>
            <a:endParaRPr lang="en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2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Inhou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B5257-73F7-C65E-8E01-1DD0ADDCC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38E0E98-1E3A-DDC9-12EE-472D46C8CB6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EAF30D2-C755-CACC-71A3-2BB8ED7E4B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48969" y="3716071"/>
            <a:ext cx="4843909" cy="140897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0485552-81C8-D21A-B3B8-24B31274A0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48969" y="2468109"/>
            <a:ext cx="4843909" cy="104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Toelichting of opsomming</a:t>
            </a:r>
          </a:p>
          <a:p>
            <a:pPr lvl="0"/>
            <a:endParaRPr lang="en-NL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02DBF05-27E3-3934-AD32-3515B85D21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8969" y="1728630"/>
            <a:ext cx="4843909" cy="54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B749DBB-A02F-7CF5-5519-82C4246DB1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6" y="3221788"/>
            <a:ext cx="6096000" cy="4144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D1BB1C-7117-737D-771E-6CFFE34030BA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bg1"/>
                </a:solidFill>
              </a:rPr>
              <a:pPr/>
              <a:t>‹nr.›</a:t>
            </a:fld>
            <a:endParaRPr lang="en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6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Inhoud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F847256-CCDE-ABA8-FDFD-1B2B6F9CB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AF87AE4-8743-74D9-6AED-CD2E7BAC6AC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52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B749DBB-A02F-7CF5-5519-82C4246DB1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3221788"/>
            <a:ext cx="6096000" cy="4144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EAF30D2-C755-CACC-71A3-2BB8ED7E4B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342" y="3716071"/>
            <a:ext cx="4953000" cy="140897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0485552-81C8-D21A-B3B8-24B31274A0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342" y="2468109"/>
            <a:ext cx="4953000" cy="104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Toelichting of opsomming</a:t>
            </a:r>
          </a:p>
          <a:p>
            <a:pPr lvl="0"/>
            <a:endParaRPr lang="en-NL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02DBF05-27E3-3934-AD32-3515B85D21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342" y="1728630"/>
            <a:ext cx="4953000" cy="54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5EB328-1DB2-9B59-1B56-C715C3611D54}"/>
              </a:ext>
            </a:extLst>
          </p:cNvPr>
          <p:cNvSpPr txBox="1">
            <a:spLocks/>
          </p:cNvSpPr>
          <p:nvPr userDrawn="1"/>
        </p:nvSpPr>
        <p:spPr>
          <a:xfrm>
            <a:off x="77155" y="59915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1C0F34-AB0F-105D-FC2B-AAEFEA4BA10E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tx2"/>
                </a:solidFill>
              </a:rPr>
              <a:pPr/>
              <a:t>‹nr.›</a:t>
            </a:fld>
            <a:endParaRPr lang="en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2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Inhoud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B5257-73F7-C65E-8E01-1DD0ADDCC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AF87AE4-8743-74D9-6AED-CD2E7BAC6AC7}"/>
              </a:ext>
            </a:extLst>
          </p:cNvPr>
          <p:cNvSpPr/>
          <p:nvPr userDrawn="1"/>
        </p:nvSpPr>
        <p:spPr>
          <a:xfrm>
            <a:off x="-2" y="0"/>
            <a:ext cx="6096002" cy="6858000"/>
          </a:xfrm>
          <a:prstGeom prst="rect">
            <a:avLst/>
          </a:prstGeom>
          <a:solidFill>
            <a:srgbClr val="C1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B749DBB-A02F-7CF5-5519-82C4246DB1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3221788"/>
            <a:ext cx="6096000" cy="4144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&lt;Tekst&gt;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EAF30D2-C755-CACC-71A3-2BB8ED7E4B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487" y="3716071"/>
            <a:ext cx="4953000" cy="140897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C1E6F3"/>
                </a:solidFill>
                <a:latin typeface="Zona Pro" panose="02010503040002020004" pitchFamily="2" charset="77"/>
              </a:defRPr>
            </a:lvl2pPr>
            <a:lvl3pPr>
              <a:defRPr>
                <a:latin typeface="Zona Pro" panose="02010503040002020004" pitchFamily="2" charset="77"/>
              </a:defRPr>
            </a:lvl3pPr>
            <a:lvl4pPr>
              <a:defRPr>
                <a:latin typeface="Zona Pro" panose="02010503040002020004" pitchFamily="2" charset="77"/>
              </a:defRPr>
            </a:lvl4pPr>
            <a:lvl5pPr>
              <a:defRPr>
                <a:latin typeface="Zona Pro" panose="02010503040002020004" pitchFamily="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</a:t>
            </a:r>
            <a:r>
              <a:rPr lang="en-GB" err="1"/>
              <a:t>opsomming</a:t>
            </a:r>
            <a:r>
              <a:rPr lang="en-GB"/>
              <a:t>&gt;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0485552-81C8-D21A-B3B8-24B31274A0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487" y="2468109"/>
            <a:ext cx="4953000" cy="104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6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Toelichting of opsomming</a:t>
            </a:r>
          </a:p>
          <a:p>
            <a:pPr lvl="0"/>
            <a:endParaRPr lang="en-NL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02DBF05-27E3-3934-AD32-3515B85D21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487" y="1728630"/>
            <a:ext cx="4953000" cy="54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52E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L"/>
              <a:t>&lt;Titel&gt;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932472-C6B5-064C-B0F2-848B8E556F54}"/>
              </a:ext>
            </a:extLst>
          </p:cNvPr>
          <p:cNvSpPr txBox="1">
            <a:spLocks/>
          </p:cNvSpPr>
          <p:nvPr userDrawn="1"/>
        </p:nvSpPr>
        <p:spPr>
          <a:xfrm>
            <a:off x="229555" y="6143955"/>
            <a:ext cx="588183" cy="417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16191-3E4D-9049-A84C-F45A02A30B8E}" type="slidenum">
              <a:rPr lang="en-NL" smtClean="0">
                <a:solidFill>
                  <a:schemeClr val="bg1"/>
                </a:solidFill>
              </a:rPr>
              <a:pPr/>
              <a:t>‹nr.›</a:t>
            </a:fld>
            <a:endParaRPr lang="en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7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hra.recharge360.com/nl" TargetMode="External"/><Relationship Id="rId7" Type="http://schemas.openxmlformats.org/officeDocument/2006/relationships/hyperlink" Target="https://www.ohra.nl/zorgverzekering/vergoeding/gezondheidscursussen" TargetMode="External"/><Relationship Id="rId2" Type="http://schemas.openxmlformats.org/officeDocument/2006/relationships/hyperlink" Target="https://www.persoonlijkegezondheidscheck.nl/ohra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ohra.nl/zorgverzekering/vergoeding/mantelzorg" TargetMode="External"/><Relationship Id="rId5" Type="http://schemas.openxmlformats.org/officeDocument/2006/relationships/hyperlink" Target="https://www.nibud.nl/tools" TargetMode="External"/><Relationship Id="rId4" Type="http://schemas.openxmlformats.org/officeDocument/2006/relationships/hyperlink" Target="https://www.mindfulnessfabriek.nl/ohr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ra.nl/zorgverzekering/coachassistent" TargetMode="External"/><Relationship Id="rId2" Type="http://schemas.openxmlformats.org/officeDocument/2006/relationships/hyperlink" Target="https://www.ohra.nl/zorgverzekering/budgetassistent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hyperlink" Target="https://www.ohra.nl/zorgverzekering/zorgassist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7F5DE-5DE0-A3F3-FCB3-C214E559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12" y="193529"/>
            <a:ext cx="7523864" cy="954088"/>
          </a:xfrm>
        </p:spPr>
        <p:txBody>
          <a:bodyPr/>
          <a:lstStyle/>
          <a:p>
            <a:r>
              <a:rPr lang="nl-NL" dirty="0"/>
              <a:t>Collectieve propositie – OHRA Gezond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E59E7438-BA3B-1C71-5330-B4BC294F2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72812" y="655572"/>
            <a:ext cx="7487351" cy="822241"/>
          </a:xfrm>
        </p:spPr>
        <p:txBody>
          <a:bodyPr/>
          <a:lstStyle/>
          <a:p>
            <a:r>
              <a:rPr lang="nl-NL" dirty="0"/>
              <a:t>Ook profijt van je zorgverzekering als je </a:t>
            </a:r>
            <a:r>
              <a:rPr lang="nl-NL" i="1" dirty="0"/>
              <a:t>niet</a:t>
            </a:r>
            <a:r>
              <a:rPr lang="nl-NL" dirty="0"/>
              <a:t> ziek bent</a:t>
            </a:r>
          </a:p>
        </p:txBody>
      </p:sp>
      <p:sp>
        <p:nvSpPr>
          <p:cNvPr id="11" name="Pijl: vijfhoek 10">
            <a:hlinkClick r:id="rId2"/>
            <a:extLst>
              <a:ext uri="{FF2B5EF4-FFF2-40B4-BE49-F238E27FC236}">
                <a16:creationId xmlns:a16="http://schemas.microsoft.com/office/drawing/2014/main" id="{5083F643-40E7-90B5-8E3C-3DD90D58BEF9}"/>
              </a:ext>
            </a:extLst>
          </p:cNvPr>
          <p:cNvSpPr/>
          <p:nvPr/>
        </p:nvSpPr>
        <p:spPr>
          <a:xfrm>
            <a:off x="1319257" y="1537034"/>
            <a:ext cx="2845747" cy="58981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Persoonlijke Gezondheidscheck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T.w.v. € 62,50</a:t>
            </a:r>
          </a:p>
        </p:txBody>
      </p:sp>
      <p:sp>
        <p:nvSpPr>
          <p:cNvPr id="28" name="Pijl: vijfhoek 27">
            <a:hlinkClick r:id="rId3"/>
            <a:extLst>
              <a:ext uri="{FF2B5EF4-FFF2-40B4-BE49-F238E27FC236}">
                <a16:creationId xmlns:a16="http://schemas.microsoft.com/office/drawing/2014/main" id="{DE652DB5-70BF-D850-34A2-AB20646E9349}"/>
              </a:ext>
            </a:extLst>
          </p:cNvPr>
          <p:cNvSpPr/>
          <p:nvPr/>
        </p:nvSpPr>
        <p:spPr>
          <a:xfrm>
            <a:off x="1319257" y="2381036"/>
            <a:ext cx="2845747" cy="58981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Vitaliteitsplatform Recharge360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T.w.v. €  124,50</a:t>
            </a:r>
          </a:p>
        </p:txBody>
      </p:sp>
      <p:sp>
        <p:nvSpPr>
          <p:cNvPr id="29" name="Pijl: vijfhoek 28">
            <a:hlinkClick r:id="rId4"/>
            <a:extLst>
              <a:ext uri="{FF2B5EF4-FFF2-40B4-BE49-F238E27FC236}">
                <a16:creationId xmlns:a16="http://schemas.microsoft.com/office/drawing/2014/main" id="{50AEBF19-3BCF-0ECE-F5CB-C115E389D829}"/>
              </a:ext>
            </a:extLst>
          </p:cNvPr>
          <p:cNvSpPr/>
          <p:nvPr/>
        </p:nvSpPr>
        <p:spPr>
          <a:xfrm>
            <a:off x="1319256" y="3226972"/>
            <a:ext cx="2845747" cy="58981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Mindfulness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T.w.v. € 60,00</a:t>
            </a: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ijl: vijfhoek 29">
            <a:hlinkClick r:id="rId5"/>
            <a:extLst>
              <a:ext uri="{FF2B5EF4-FFF2-40B4-BE49-F238E27FC236}">
                <a16:creationId xmlns:a16="http://schemas.microsoft.com/office/drawing/2014/main" id="{97C50FBB-2492-B557-BC27-2861407A3590}"/>
              </a:ext>
            </a:extLst>
          </p:cNvPr>
          <p:cNvSpPr/>
          <p:nvPr/>
        </p:nvSpPr>
        <p:spPr>
          <a:xfrm>
            <a:off x="1319256" y="4072129"/>
            <a:ext cx="2845747" cy="58981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Geldplannen </a:t>
            </a:r>
            <a:r>
              <a:rPr kumimoji="0" lang="nl-NL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Nibud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OHRA betaalt per click</a:t>
            </a:r>
            <a:r>
              <a:rPr kumimoji="0" lang="nl-NL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1" name="Pijl: vijfhoek 30">
            <a:hlinkClick r:id="rId6"/>
            <a:extLst>
              <a:ext uri="{FF2B5EF4-FFF2-40B4-BE49-F238E27FC236}">
                <a16:creationId xmlns:a16="http://schemas.microsoft.com/office/drawing/2014/main" id="{076592F4-BB9C-0FC3-ED90-4D2F4451CC1E}"/>
              </a:ext>
            </a:extLst>
          </p:cNvPr>
          <p:cNvSpPr/>
          <p:nvPr/>
        </p:nvSpPr>
        <p:spPr>
          <a:xfrm>
            <a:off x="1319256" y="4909970"/>
            <a:ext cx="2845747" cy="58981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Mantelzorgmakelaar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T.w.v. 8 uur x € 60,00 </a:t>
            </a: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86DE9D1-D272-FD18-374C-B0AF63B114DC}"/>
              </a:ext>
            </a:extLst>
          </p:cNvPr>
          <p:cNvSpPr/>
          <p:nvPr/>
        </p:nvSpPr>
        <p:spPr>
          <a:xfrm>
            <a:off x="4242062" y="1541117"/>
            <a:ext cx="6732113" cy="58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62E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Gezondheidsrisico’s opsporen en voorkomen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62E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Inclusief vingerprik voor suiker en cholesterol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46B078E-9FEF-BF64-B70F-45614CEEEFAF}"/>
              </a:ext>
            </a:extLst>
          </p:cNvPr>
          <p:cNvSpPr/>
          <p:nvPr/>
        </p:nvSpPr>
        <p:spPr>
          <a:xfrm>
            <a:off x="4231206" y="2387839"/>
            <a:ext cx="6742969" cy="576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52E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Eenvoudig slimmer werken en de juiste keuzes maken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52E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Focus op voeding, beweging, mentaal, slaap, vitaliteit, leefstijl en werkdruk </a:t>
            </a: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52EBD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3267A95-5AC9-3CD7-164F-0F1D4F99717C}"/>
              </a:ext>
            </a:extLst>
          </p:cNvPr>
          <p:cNvSpPr/>
          <p:nvPr/>
        </p:nvSpPr>
        <p:spPr>
          <a:xfrm>
            <a:off x="4231206" y="3227709"/>
            <a:ext cx="6742969" cy="58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cursus Mindful (thuis)werken of Mindful pauzeren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Inclusief gesprek met een mindfulness-trainer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8B4BF49-99D1-0CF9-DD23-F16C36070F15}"/>
              </a:ext>
            </a:extLst>
          </p:cNvPr>
          <p:cNvSpPr/>
          <p:nvPr/>
        </p:nvSpPr>
        <p:spPr>
          <a:xfrm>
            <a:off x="4242062" y="4083199"/>
            <a:ext cx="6732113" cy="566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Geldzaken in balans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 (levens)gebeurtenissen met financiële impact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0E2B79E-C011-C09A-0894-7456A8DB7CA4}"/>
              </a:ext>
            </a:extLst>
          </p:cNvPr>
          <p:cNvSpPr/>
          <p:nvPr/>
        </p:nvSpPr>
        <p:spPr>
          <a:xfrm>
            <a:off x="4242062" y="4913126"/>
            <a:ext cx="6732113" cy="576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Ondersteuning bij het organiseren van hulp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Wegnemen van regeltaken</a:t>
            </a:r>
          </a:p>
        </p:txBody>
      </p:sp>
      <p:sp>
        <p:nvSpPr>
          <p:cNvPr id="8" name="Pijl: vijfhoek 7">
            <a:hlinkClick r:id="rId7"/>
            <a:extLst>
              <a:ext uri="{FF2B5EF4-FFF2-40B4-BE49-F238E27FC236}">
                <a16:creationId xmlns:a16="http://schemas.microsoft.com/office/drawing/2014/main" id="{ED2D6A62-61B8-4DB5-7992-81E3C00F6CDC}"/>
              </a:ext>
            </a:extLst>
          </p:cNvPr>
          <p:cNvSpPr/>
          <p:nvPr/>
        </p:nvSpPr>
        <p:spPr>
          <a:xfrm>
            <a:off x="1319256" y="5754753"/>
            <a:ext cx="2845747" cy="58981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EHBO cursus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T.w.v. € 150,00 </a:t>
            </a: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3445B94-AB77-357B-67A8-AEA03B0D269C}"/>
              </a:ext>
            </a:extLst>
          </p:cNvPr>
          <p:cNvSpPr/>
          <p:nvPr/>
        </p:nvSpPr>
        <p:spPr>
          <a:xfrm>
            <a:off x="4232536" y="5764278"/>
            <a:ext cx="6713063" cy="566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62EC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EHBO-cursus, losse EHBO-modules (reanimatietraining, verbandleer, AED-cursus), herhaling of contributie ten behoeve van herhaling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62E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429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ECEAAF1-0DC4-FC42-6A8C-70B79C7D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891" y="168332"/>
            <a:ext cx="7329744" cy="954088"/>
          </a:xfrm>
        </p:spPr>
        <p:txBody>
          <a:bodyPr/>
          <a:lstStyle/>
          <a:p>
            <a:r>
              <a:rPr lang="nl-NL" dirty="0"/>
              <a:t>We bieden hulp voor alle leden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D4DA7E-864B-CDAD-4FB7-143C1EEE10D3}"/>
              </a:ext>
            </a:extLst>
          </p:cNvPr>
          <p:cNvSpPr txBox="1"/>
          <p:nvPr/>
        </p:nvSpPr>
        <p:spPr>
          <a:xfrm>
            <a:off x="4137891" y="664042"/>
            <a:ext cx="70471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EC5"/>
              </a:buClr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Ook profijt van OHRA als je 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verzekerd bent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EC5"/>
              </a:buClr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44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Diensten voor al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4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44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leden. Verzekerd bij OHRA of niet!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B1BD272-2F87-2B9B-2A09-3E4E12264684}"/>
              </a:ext>
            </a:extLst>
          </p:cNvPr>
          <p:cNvSpPr/>
          <p:nvPr/>
        </p:nvSpPr>
        <p:spPr>
          <a:xfrm>
            <a:off x="4274241" y="2514666"/>
            <a:ext cx="6598763" cy="566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52E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Wegwijzer in het doolhof van wetten, regels en instanties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52E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Regeltaken worden makkelijker – minder stress, meer tijd voor de leuke dingen</a:t>
            </a:r>
          </a:p>
        </p:txBody>
      </p:sp>
      <p:sp>
        <p:nvSpPr>
          <p:cNvPr id="14" name="Pijl: vijfhoek 13">
            <a:hlinkClick r:id="rId2"/>
            <a:extLst>
              <a:ext uri="{FF2B5EF4-FFF2-40B4-BE49-F238E27FC236}">
                <a16:creationId xmlns:a16="http://schemas.microsoft.com/office/drawing/2014/main" id="{BF59E657-3E4D-E047-9F85-786207DD2626}"/>
              </a:ext>
            </a:extLst>
          </p:cNvPr>
          <p:cNvSpPr/>
          <p:nvPr/>
        </p:nvSpPr>
        <p:spPr>
          <a:xfrm>
            <a:off x="1292143" y="3529056"/>
            <a:ext cx="2845747" cy="58981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OHRA Budget Assistent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Hulp bij financiële stress</a:t>
            </a:r>
          </a:p>
        </p:txBody>
      </p:sp>
      <p:sp>
        <p:nvSpPr>
          <p:cNvPr id="15" name="Pijl: vijfhoek 14">
            <a:hlinkClick r:id="rId3"/>
            <a:extLst>
              <a:ext uri="{FF2B5EF4-FFF2-40B4-BE49-F238E27FC236}">
                <a16:creationId xmlns:a16="http://schemas.microsoft.com/office/drawing/2014/main" id="{E2CCC938-BFDD-3F89-ADF2-C950F5E751DA}"/>
              </a:ext>
            </a:extLst>
          </p:cNvPr>
          <p:cNvSpPr/>
          <p:nvPr/>
        </p:nvSpPr>
        <p:spPr>
          <a:xfrm>
            <a:off x="1292144" y="4543446"/>
            <a:ext cx="2845747" cy="589811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OHRA Coach Assistent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 het zelf workshop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BF73AF2-EB7F-EDB4-C0E2-F6046978AA7F}"/>
              </a:ext>
            </a:extLst>
          </p:cNvPr>
          <p:cNvSpPr/>
          <p:nvPr/>
        </p:nvSpPr>
        <p:spPr>
          <a:xfrm>
            <a:off x="4274241" y="3540493"/>
            <a:ext cx="6598763" cy="566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52E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wegwijzer voor (levens)gebeurtenissen met financiële gevolgen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52E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Omdat wij vinden dat iedereen recht heeft op een financieel zorgeloos leven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CA7673F-A0B0-DFF5-76ED-8EA3ACFD885D}"/>
              </a:ext>
            </a:extLst>
          </p:cNvPr>
          <p:cNvSpPr/>
          <p:nvPr/>
        </p:nvSpPr>
        <p:spPr>
          <a:xfrm>
            <a:off x="4274242" y="4543446"/>
            <a:ext cx="6598763" cy="566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52E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online workshop ‘Van stress naar succes’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52E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 per 2024</a:t>
            </a:r>
          </a:p>
        </p:txBody>
      </p:sp>
      <p:sp>
        <p:nvSpPr>
          <p:cNvPr id="13" name="Pijl: vijfhoek 12">
            <a:hlinkClick r:id="rId4"/>
            <a:extLst>
              <a:ext uri="{FF2B5EF4-FFF2-40B4-BE49-F238E27FC236}">
                <a16:creationId xmlns:a16="http://schemas.microsoft.com/office/drawing/2014/main" id="{CB97B522-91E1-A588-797F-3701EFA14067}"/>
              </a:ext>
            </a:extLst>
          </p:cNvPr>
          <p:cNvSpPr/>
          <p:nvPr/>
        </p:nvSpPr>
        <p:spPr>
          <a:xfrm>
            <a:off x="1286692" y="2514666"/>
            <a:ext cx="2845747" cy="58981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OHRA Zorg Assistent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Steun in de rug voor mantelzorgers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3F96FC0-0962-58BA-9E76-0D3CDF867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00" y="293051"/>
            <a:ext cx="1144892" cy="2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6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E052AC73-FD8D-DAA7-98A4-497EA64A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978" y="171433"/>
            <a:ext cx="7523864" cy="954088"/>
          </a:xfrm>
        </p:spPr>
        <p:txBody>
          <a:bodyPr/>
          <a:lstStyle/>
          <a:p>
            <a:r>
              <a:rPr lang="nl-NL" dirty="0"/>
              <a:t>Zorg aanbod voor Kopersbelangen</a:t>
            </a:r>
            <a:endParaRPr lang="nl-NL" dirty="0">
              <a:highlight>
                <a:srgbClr val="00FF00"/>
              </a:highlight>
            </a:endParaRPr>
          </a:p>
        </p:txBody>
      </p:sp>
      <p:graphicFrame>
        <p:nvGraphicFramePr>
          <p:cNvPr id="25" name="Tabel 25">
            <a:extLst>
              <a:ext uri="{FF2B5EF4-FFF2-40B4-BE49-F238E27FC236}">
                <a16:creationId xmlns:a16="http://schemas.microsoft.com/office/drawing/2014/main" id="{DFB969B1-7502-AB3B-09C5-0235B2A2E9F9}"/>
              </a:ext>
            </a:extLst>
          </p:cNvPr>
          <p:cNvGraphicFramePr>
            <a:graphicFrameLocks noGrp="1"/>
          </p:cNvGraphicFramePr>
          <p:nvPr/>
        </p:nvGraphicFramePr>
        <p:xfrm>
          <a:off x="3977280" y="4372724"/>
          <a:ext cx="3496562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292">
                  <a:extLst>
                    <a:ext uri="{9D8B030D-6E8A-4147-A177-3AD203B41FA5}">
                      <a16:colId xmlns:a16="http://schemas.microsoft.com/office/drawing/2014/main" val="830564996"/>
                    </a:ext>
                  </a:extLst>
                </a:gridCol>
                <a:gridCol w="566270">
                  <a:extLst>
                    <a:ext uri="{9D8B030D-6E8A-4147-A177-3AD203B41FA5}">
                      <a16:colId xmlns:a16="http://schemas.microsoft.com/office/drawing/2014/main" val="29264907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1" i="0" dirty="0">
                          <a:solidFill>
                            <a:srgbClr val="F23E48"/>
                          </a:solidFill>
                        </a:rPr>
                        <a:t>Basisverzekering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8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b="0" dirty="0"/>
                        <a:t>Combinatiepolis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0" dirty="0"/>
                        <a:t>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9213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/>
                        <a:t>Kies zelf je zorgverlener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25103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/>
                        <a:t>Wij vergoeden de rekening volledig.           Bv voor de huisarts, fysio, ziekenhuis          en specialistische kliniek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3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2939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i="0" dirty="0"/>
                        <a:t>M.u.v. GGZ &amp; Wijkverpleging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300" b="0" i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300" b="0" i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82023"/>
                  </a:ext>
                </a:extLst>
              </a:tr>
            </a:tbl>
          </a:graphicData>
        </a:graphic>
      </p:graphicFrame>
      <p:graphicFrame>
        <p:nvGraphicFramePr>
          <p:cNvPr id="26" name="Tabel 25">
            <a:extLst>
              <a:ext uri="{FF2B5EF4-FFF2-40B4-BE49-F238E27FC236}">
                <a16:creationId xmlns:a16="http://schemas.microsoft.com/office/drawing/2014/main" id="{2EE3FC6D-98AB-841A-C8F1-D855B43C9AF7}"/>
              </a:ext>
            </a:extLst>
          </p:cNvPr>
          <p:cNvGraphicFramePr>
            <a:graphicFrameLocks noGrp="1"/>
          </p:cNvGraphicFramePr>
          <p:nvPr/>
        </p:nvGraphicFramePr>
        <p:xfrm>
          <a:off x="3977280" y="1459046"/>
          <a:ext cx="349656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127">
                  <a:extLst>
                    <a:ext uri="{9D8B030D-6E8A-4147-A177-3AD203B41FA5}">
                      <a16:colId xmlns:a16="http://schemas.microsoft.com/office/drawing/2014/main" val="830564996"/>
                    </a:ext>
                  </a:extLst>
                </a:gridCol>
                <a:gridCol w="663435">
                  <a:extLst>
                    <a:ext uri="{9D8B030D-6E8A-4147-A177-3AD203B41FA5}">
                      <a16:colId xmlns:a16="http://schemas.microsoft.com/office/drawing/2014/main" val="13561995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rgbClr val="F23E48"/>
                          </a:solidFill>
                        </a:rPr>
                        <a:t>Aanvullende verzekeringen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86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b="0">
                          <a:solidFill>
                            <a:srgbClr val="062EC5"/>
                          </a:solidFill>
                        </a:rPr>
                        <a:t>Zorgverzekerd op Reis</a:t>
                      </a:r>
                      <a:endParaRPr lang="nl-NL" sz="1400" b="0" dirty="0">
                        <a:solidFill>
                          <a:srgbClr val="062EC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0">
                          <a:solidFill>
                            <a:srgbClr val="062EC5"/>
                          </a:solidFill>
                        </a:rPr>
                        <a:t>0%</a:t>
                      </a:r>
                      <a:endParaRPr lang="nl-NL" sz="1400" b="0" dirty="0">
                        <a:solidFill>
                          <a:srgbClr val="062EC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92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>
                          <a:solidFill>
                            <a:srgbClr val="062EC5"/>
                          </a:solidFill>
                        </a:rPr>
                        <a:t>Compact (+ FMS)</a:t>
                      </a:r>
                      <a:endParaRPr lang="nl-NL" sz="1400" b="0" i="1" dirty="0">
                        <a:solidFill>
                          <a:srgbClr val="062EC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solidFill>
                            <a:srgbClr val="062EC5"/>
                          </a:solidFill>
                        </a:rPr>
                        <a:t>0%</a:t>
                      </a:r>
                      <a:endParaRPr lang="nl-NL" sz="1400" dirty="0">
                        <a:solidFill>
                          <a:srgbClr val="062EC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51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>
                          <a:solidFill>
                            <a:srgbClr val="062EC5"/>
                          </a:solidFill>
                        </a:rPr>
                        <a:t>Sterk (+ FMS)</a:t>
                      </a:r>
                      <a:endParaRPr lang="nl-NL" sz="1400" b="0" dirty="0">
                        <a:solidFill>
                          <a:srgbClr val="062EC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solidFill>
                            <a:srgbClr val="062EC5"/>
                          </a:solidFill>
                        </a:rPr>
                        <a:t>0%</a:t>
                      </a:r>
                      <a:endParaRPr lang="nl-NL" sz="1400" dirty="0">
                        <a:solidFill>
                          <a:srgbClr val="062EC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93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>
                          <a:solidFill>
                            <a:srgbClr val="062EC5"/>
                          </a:solidFill>
                        </a:rPr>
                        <a:t>Aanvullend (+ FMS)</a:t>
                      </a:r>
                      <a:endParaRPr lang="nl-NL" sz="1400" b="0" dirty="0">
                        <a:solidFill>
                          <a:srgbClr val="062EC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062EC5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>
                          <a:solidFill>
                            <a:srgbClr val="062EC5"/>
                          </a:solidFill>
                        </a:rPr>
                        <a:t>Extra Aanvullend (+ FMS)</a:t>
                      </a:r>
                      <a:endParaRPr lang="nl-NL" sz="1400" b="0" dirty="0">
                        <a:solidFill>
                          <a:srgbClr val="062EC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062EC5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074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>
                          <a:solidFill>
                            <a:srgbClr val="062EC5"/>
                          </a:solidFill>
                        </a:rPr>
                        <a:t>Uitgebreid</a:t>
                      </a:r>
                      <a:endParaRPr lang="nl-NL" sz="1400" b="0" dirty="0">
                        <a:solidFill>
                          <a:srgbClr val="062EC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062EC5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67709"/>
                  </a:ext>
                </a:extLst>
              </a:tr>
            </a:tbl>
          </a:graphicData>
        </a:graphic>
      </p:graphicFrame>
      <p:graphicFrame>
        <p:nvGraphicFramePr>
          <p:cNvPr id="27" name="Tabel 26">
            <a:extLst>
              <a:ext uri="{FF2B5EF4-FFF2-40B4-BE49-F238E27FC236}">
                <a16:creationId xmlns:a16="http://schemas.microsoft.com/office/drawing/2014/main" id="{E4951AA4-F9A0-BC52-F799-8EE12BB329E6}"/>
              </a:ext>
            </a:extLst>
          </p:cNvPr>
          <p:cNvGraphicFramePr>
            <a:graphicFrameLocks noGrp="1"/>
          </p:cNvGraphicFramePr>
          <p:nvPr/>
        </p:nvGraphicFramePr>
        <p:xfrm>
          <a:off x="9465263" y="2027460"/>
          <a:ext cx="25660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576">
                  <a:extLst>
                    <a:ext uri="{9D8B030D-6E8A-4147-A177-3AD203B41FA5}">
                      <a16:colId xmlns:a16="http://schemas.microsoft.com/office/drawing/2014/main" val="830564996"/>
                    </a:ext>
                  </a:extLst>
                </a:gridCol>
                <a:gridCol w="534437">
                  <a:extLst>
                    <a:ext uri="{9D8B030D-6E8A-4147-A177-3AD203B41FA5}">
                      <a16:colId xmlns:a16="http://schemas.microsoft.com/office/drawing/2014/main" val="279468229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rgbClr val="F23E48"/>
                          </a:solidFill>
                        </a:rPr>
                        <a:t>Tandartsverzekeringen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128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b="0" dirty="0"/>
                        <a:t>Tand Sterk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0" dirty="0"/>
                        <a:t>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92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i="0" dirty="0"/>
                        <a:t>TandenGaaf 250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400" b="0" i="0" dirty="0"/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51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i="0" dirty="0"/>
                        <a:t>TandenGaaf 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400" b="0" dirty="0"/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93914"/>
                  </a:ext>
                </a:extLst>
              </a:tr>
            </a:tbl>
          </a:graphicData>
        </a:graphic>
      </p:graphicFrame>
      <p:sp>
        <p:nvSpPr>
          <p:cNvPr id="29" name="Tekstvak 28">
            <a:extLst>
              <a:ext uri="{FF2B5EF4-FFF2-40B4-BE49-F238E27FC236}">
                <a16:creationId xmlns:a16="http://schemas.microsoft.com/office/drawing/2014/main" id="{817D06DB-8077-0B45-D3F7-A024C8176A37}"/>
              </a:ext>
            </a:extLst>
          </p:cNvPr>
          <p:cNvSpPr txBox="1"/>
          <p:nvPr/>
        </p:nvSpPr>
        <p:spPr>
          <a:xfrm>
            <a:off x="-15758" y="2761850"/>
            <a:ext cx="2331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Gratis Tandongevallen dekking: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€ 20.000,- per ongeval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 iedere aanvullende (tandarts)verzekering</a:t>
            </a:r>
          </a:p>
        </p:txBody>
      </p:sp>
      <p:sp>
        <p:nvSpPr>
          <p:cNvPr id="33" name="Pijl: vijfhoek 32">
            <a:extLst>
              <a:ext uri="{FF2B5EF4-FFF2-40B4-BE49-F238E27FC236}">
                <a16:creationId xmlns:a16="http://schemas.microsoft.com/office/drawing/2014/main" id="{B769DDE0-C297-12E7-D0F4-42A1FDEC0BC1}"/>
              </a:ext>
            </a:extLst>
          </p:cNvPr>
          <p:cNvSpPr/>
          <p:nvPr/>
        </p:nvSpPr>
        <p:spPr>
          <a:xfrm>
            <a:off x="-1" y="1476289"/>
            <a:ext cx="3753017" cy="854062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00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06BCD84-64E5-7494-685F-E36090D2514A}"/>
              </a:ext>
            </a:extLst>
          </p:cNvPr>
          <p:cNvSpPr txBox="1"/>
          <p:nvPr/>
        </p:nvSpPr>
        <p:spPr>
          <a:xfrm>
            <a:off x="2351" y="1487758"/>
            <a:ext cx="24262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62E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Zorgverzekerd Op Reis, Compact, Sterk &amp; Tand Sterk: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62E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Netto zeer scherp geprijsd                                                                        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62E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Geen korting mogelijk</a:t>
            </a:r>
          </a:p>
        </p:txBody>
      </p:sp>
      <p:sp>
        <p:nvSpPr>
          <p:cNvPr id="38" name="Pijl: vijfhoek 37">
            <a:extLst>
              <a:ext uri="{FF2B5EF4-FFF2-40B4-BE49-F238E27FC236}">
                <a16:creationId xmlns:a16="http://schemas.microsoft.com/office/drawing/2014/main" id="{A2C27CF9-ACAC-6EF5-51F9-BD817DED2DF1}"/>
              </a:ext>
            </a:extLst>
          </p:cNvPr>
          <p:cNvSpPr/>
          <p:nvPr/>
        </p:nvSpPr>
        <p:spPr>
          <a:xfrm>
            <a:off x="-20652" y="2740744"/>
            <a:ext cx="3753016" cy="85406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00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Pijl: vijfhoek 40">
            <a:extLst>
              <a:ext uri="{FF2B5EF4-FFF2-40B4-BE49-F238E27FC236}">
                <a16:creationId xmlns:a16="http://schemas.microsoft.com/office/drawing/2014/main" id="{F1F62035-391A-BACE-6974-B469357604FE}"/>
              </a:ext>
            </a:extLst>
          </p:cNvPr>
          <p:cNvSpPr/>
          <p:nvPr/>
        </p:nvSpPr>
        <p:spPr>
          <a:xfrm>
            <a:off x="-15758" y="4381243"/>
            <a:ext cx="3753016" cy="854063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00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655BDE4B-FAE1-E976-3238-87CA543D23C2}"/>
              </a:ext>
            </a:extLst>
          </p:cNvPr>
          <p:cNvSpPr txBox="1"/>
          <p:nvPr/>
        </p:nvSpPr>
        <p:spPr>
          <a:xfrm>
            <a:off x="38000" y="4453914"/>
            <a:ext cx="2695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Gratis pakket OHRA Gezond: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Regie bij je medewerkers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Goed, beter bést in hun vel</a:t>
            </a:r>
          </a:p>
        </p:txBody>
      </p:sp>
      <p:sp>
        <p:nvSpPr>
          <p:cNvPr id="47" name="Pijl: vijfhoek 46">
            <a:extLst>
              <a:ext uri="{FF2B5EF4-FFF2-40B4-BE49-F238E27FC236}">
                <a16:creationId xmlns:a16="http://schemas.microsoft.com/office/drawing/2014/main" id="{D7AF78E4-8EFE-8122-29F4-907EA81D1CF0}"/>
              </a:ext>
            </a:extLst>
          </p:cNvPr>
          <p:cNvSpPr/>
          <p:nvPr/>
        </p:nvSpPr>
        <p:spPr>
          <a:xfrm>
            <a:off x="-15758" y="5658523"/>
            <a:ext cx="3753016" cy="854063"/>
          </a:xfrm>
          <a:prstGeom prst="homePlate">
            <a:avLst/>
          </a:prstGeom>
          <a:solidFill>
            <a:srgbClr val="C1E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00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415A39F1-244C-DBE2-D250-43FD830AEB18}"/>
              </a:ext>
            </a:extLst>
          </p:cNvPr>
          <p:cNvSpPr txBox="1"/>
          <p:nvPr/>
        </p:nvSpPr>
        <p:spPr>
          <a:xfrm>
            <a:off x="38000" y="5669882"/>
            <a:ext cx="3273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Klantvoordelen. Korting op o.a.: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Reisvaccinaties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Brillen en lenzen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62F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Hulpmiddelen</a:t>
            </a:r>
          </a:p>
        </p:txBody>
      </p:sp>
      <p:pic>
        <p:nvPicPr>
          <p:cNvPr id="51" name="Afbeelding 50">
            <a:extLst>
              <a:ext uri="{FF2B5EF4-FFF2-40B4-BE49-F238E27FC236}">
                <a16:creationId xmlns:a16="http://schemas.microsoft.com/office/drawing/2014/main" id="{9C3B89BA-E429-CB07-2764-D033A48F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72022" y="5844209"/>
            <a:ext cx="1141407" cy="668377"/>
          </a:xfrm>
          <a:prstGeom prst="rect">
            <a:avLst/>
          </a:prstGeom>
        </p:spPr>
      </p:pic>
      <p:sp>
        <p:nvSpPr>
          <p:cNvPr id="53" name="Rechthoek 52">
            <a:extLst>
              <a:ext uri="{FF2B5EF4-FFF2-40B4-BE49-F238E27FC236}">
                <a16:creationId xmlns:a16="http://schemas.microsoft.com/office/drawing/2014/main" id="{A54E0B0E-6328-AFE3-BC83-EB6B6F450A0E}"/>
              </a:ext>
            </a:extLst>
          </p:cNvPr>
          <p:cNvSpPr/>
          <p:nvPr/>
        </p:nvSpPr>
        <p:spPr>
          <a:xfrm>
            <a:off x="7519487" y="2027462"/>
            <a:ext cx="1727880" cy="785290"/>
          </a:xfrm>
          <a:prstGeom prst="rect">
            <a:avLst/>
          </a:prstGeom>
          <a:solidFill>
            <a:srgbClr val="C1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52E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1EE59C49-D510-FBA6-C9E7-DFD1B8CA8BE9}"/>
              </a:ext>
            </a:extLst>
          </p:cNvPr>
          <p:cNvSpPr/>
          <p:nvPr/>
        </p:nvSpPr>
        <p:spPr>
          <a:xfrm>
            <a:off x="7519487" y="2812752"/>
            <a:ext cx="1727880" cy="43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52E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7569D21D-6CA3-13A4-C3DB-B89313EED324}"/>
              </a:ext>
            </a:extLst>
          </p:cNvPr>
          <p:cNvSpPr txBox="1"/>
          <p:nvPr/>
        </p:nvSpPr>
        <p:spPr>
          <a:xfrm>
            <a:off x="7495968" y="2797918"/>
            <a:ext cx="18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Korting geldt óók voor de Fysio Meeneemservice</a:t>
            </a:r>
          </a:p>
        </p:txBody>
      </p:sp>
      <p:sp>
        <p:nvSpPr>
          <p:cNvPr id="55" name="Gelijkbenige driehoek 54">
            <a:extLst>
              <a:ext uri="{FF2B5EF4-FFF2-40B4-BE49-F238E27FC236}">
                <a16:creationId xmlns:a16="http://schemas.microsoft.com/office/drawing/2014/main" id="{65B2D9B9-8F4E-AE2A-5481-86FF0C4F5EC2}"/>
              </a:ext>
            </a:extLst>
          </p:cNvPr>
          <p:cNvSpPr/>
          <p:nvPr/>
        </p:nvSpPr>
        <p:spPr>
          <a:xfrm rot="16200000">
            <a:off x="6784434" y="2494735"/>
            <a:ext cx="1202327" cy="267779"/>
          </a:xfrm>
          <a:prstGeom prst="triangle">
            <a:avLst/>
          </a:prstGeom>
          <a:solidFill>
            <a:srgbClr val="062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52E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851172D-BF99-FFB6-BE99-DF0D575F0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290" y="1527028"/>
            <a:ext cx="729406" cy="75065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647A6EC-56A1-8CA5-ECC8-765EAF383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465" y="2812752"/>
            <a:ext cx="568441" cy="72945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D8A1B3D-449C-525D-4346-4B0838608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255" y="4406003"/>
            <a:ext cx="679043" cy="7600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8B58B2-BD65-C594-F79A-E74BA784F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6450" y="2059210"/>
            <a:ext cx="840210" cy="7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6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ECEAAF1-0DC4-FC42-6A8C-70B79C7D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978" y="171433"/>
            <a:ext cx="8254022" cy="954088"/>
          </a:xfrm>
        </p:spPr>
        <p:txBody>
          <a:bodyPr/>
          <a:lstStyle/>
          <a:p>
            <a:r>
              <a:rPr lang="nl-NL" dirty="0"/>
              <a:t>Schade aanbod voor Kopersbelangen</a:t>
            </a:r>
            <a:endParaRPr lang="nl-NL" dirty="0">
              <a:highlight>
                <a:srgbClr val="00FF00"/>
              </a:highlight>
            </a:endParaRP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DF660186-1325-DF11-B956-55E213C1EC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8954" y="619204"/>
            <a:ext cx="7539465" cy="822241"/>
          </a:xfrm>
        </p:spPr>
        <p:txBody>
          <a:bodyPr/>
          <a:lstStyle/>
          <a:p>
            <a:r>
              <a:rPr lang="nl-NL" dirty="0"/>
              <a:t>Aandacht voor het gezin en de bezittingen van je leden</a:t>
            </a:r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EA3C768B-8EC9-10A7-E106-321B3991299E}"/>
              </a:ext>
            </a:extLst>
          </p:cNvPr>
          <p:cNvGraphicFramePr>
            <a:graphicFrameLocks noGrp="1"/>
          </p:cNvGraphicFramePr>
          <p:nvPr/>
        </p:nvGraphicFramePr>
        <p:xfrm>
          <a:off x="3937978" y="4423725"/>
          <a:ext cx="349656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127">
                  <a:extLst>
                    <a:ext uri="{9D8B030D-6E8A-4147-A177-3AD203B41FA5}">
                      <a16:colId xmlns:a16="http://schemas.microsoft.com/office/drawing/2014/main" val="830564996"/>
                    </a:ext>
                  </a:extLst>
                </a:gridCol>
                <a:gridCol w="663435">
                  <a:extLst>
                    <a:ext uri="{9D8B030D-6E8A-4147-A177-3AD203B41FA5}">
                      <a16:colId xmlns:a16="http://schemas.microsoft.com/office/drawing/2014/main" val="13561995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1">
                          <a:solidFill>
                            <a:srgbClr val="F23E48"/>
                          </a:solidFill>
                        </a:rPr>
                        <a:t>Op weg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400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86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b="0" i="0"/>
                        <a:t>Autoverzekering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0" dirty="0"/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92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i="0"/>
                        <a:t>Motorverzekering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51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/>
                        <a:t>Caravan/Vouwwagenverzekering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93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/>
                        <a:t>Doorlopende Reisverzekering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/>
                        <a:t>Kortlopende Reisverzekering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074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/>
                        <a:t>Annuleringsverzekering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67709"/>
                  </a:ext>
                </a:extLst>
              </a:tr>
            </a:tbl>
          </a:graphicData>
        </a:graphic>
      </p:graphicFrame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147BE2DB-A4AD-EB55-1EF8-D79DB967A833}"/>
              </a:ext>
            </a:extLst>
          </p:cNvPr>
          <p:cNvGraphicFramePr>
            <a:graphicFrameLocks noGrp="1"/>
          </p:cNvGraphicFramePr>
          <p:nvPr/>
        </p:nvGraphicFramePr>
        <p:xfrm>
          <a:off x="3944242" y="2832496"/>
          <a:ext cx="349656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127">
                  <a:extLst>
                    <a:ext uri="{9D8B030D-6E8A-4147-A177-3AD203B41FA5}">
                      <a16:colId xmlns:a16="http://schemas.microsoft.com/office/drawing/2014/main" val="830564996"/>
                    </a:ext>
                  </a:extLst>
                </a:gridCol>
                <a:gridCol w="663435">
                  <a:extLst>
                    <a:ext uri="{9D8B030D-6E8A-4147-A177-3AD203B41FA5}">
                      <a16:colId xmlns:a16="http://schemas.microsoft.com/office/drawing/2014/main" val="13561995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rgbClr val="F23E48"/>
                          </a:solidFill>
                        </a:rPr>
                        <a:t>Thuis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400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86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b="0"/>
                        <a:t>Aansprakelijkheidsverzekering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0" dirty="0"/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92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i="0"/>
                        <a:t>Inboedelverzekering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51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/>
                        <a:t>Opstalverzekering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93914"/>
                  </a:ext>
                </a:extLst>
              </a:tr>
            </a:tbl>
          </a:graphicData>
        </a:graphic>
      </p:graphicFrame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26B8B8EA-31E4-0DA0-6103-FF204E611145}"/>
              </a:ext>
            </a:extLst>
          </p:cNvPr>
          <p:cNvGraphicFramePr>
            <a:graphicFrameLocks noGrp="1"/>
          </p:cNvGraphicFramePr>
          <p:nvPr/>
        </p:nvGraphicFramePr>
        <p:xfrm>
          <a:off x="3937978" y="1241267"/>
          <a:ext cx="349656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315">
                  <a:extLst>
                    <a:ext uri="{9D8B030D-6E8A-4147-A177-3AD203B41FA5}">
                      <a16:colId xmlns:a16="http://schemas.microsoft.com/office/drawing/2014/main" val="830564996"/>
                    </a:ext>
                  </a:extLst>
                </a:gridCol>
                <a:gridCol w="728247">
                  <a:extLst>
                    <a:ext uri="{9D8B030D-6E8A-4147-A177-3AD203B41FA5}">
                      <a16:colId xmlns:a16="http://schemas.microsoft.com/office/drawing/2014/main" val="279468229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1">
                          <a:solidFill>
                            <a:srgbClr val="F23E48"/>
                          </a:solidFill>
                        </a:rPr>
                        <a:t>Gezin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400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128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b="0"/>
                        <a:t>Rechtsbijstandverzekering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400" b="0" dirty="0"/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92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i="0"/>
                        <a:t>Huisdierenverzekering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400" b="0" i="0" dirty="0"/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51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i="0"/>
                        <a:t>Ongevallenverzekering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400" b="0" dirty="0"/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93914"/>
                  </a:ext>
                </a:extLst>
              </a:tr>
            </a:tbl>
          </a:graphicData>
        </a:graphic>
      </p:graphicFrame>
      <p:sp>
        <p:nvSpPr>
          <p:cNvPr id="25" name="Gelijkbenige driehoek 24">
            <a:extLst>
              <a:ext uri="{FF2B5EF4-FFF2-40B4-BE49-F238E27FC236}">
                <a16:creationId xmlns:a16="http://schemas.microsoft.com/office/drawing/2014/main" id="{9641BCD6-39FE-5D19-7EA8-EE4161FB61C9}"/>
              </a:ext>
            </a:extLst>
          </p:cNvPr>
          <p:cNvSpPr/>
          <p:nvPr/>
        </p:nvSpPr>
        <p:spPr>
          <a:xfrm rot="5400000">
            <a:off x="4992728" y="3758725"/>
            <a:ext cx="5316060" cy="281143"/>
          </a:xfrm>
          <a:prstGeom prst="triangle">
            <a:avLst/>
          </a:prstGeom>
          <a:solidFill>
            <a:srgbClr val="062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52E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5F9F319B-B98B-A7D6-9211-1F8041512E94}"/>
              </a:ext>
            </a:extLst>
          </p:cNvPr>
          <p:cNvSpPr/>
          <p:nvPr/>
        </p:nvSpPr>
        <p:spPr>
          <a:xfrm>
            <a:off x="7979428" y="3864453"/>
            <a:ext cx="3684926" cy="1362118"/>
          </a:xfrm>
          <a:prstGeom prst="rect">
            <a:avLst/>
          </a:prstGeom>
          <a:solidFill>
            <a:srgbClr val="062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52E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B161718-CD21-D743-3B96-7A837C38EF4A}"/>
              </a:ext>
            </a:extLst>
          </p:cNvPr>
          <p:cNvSpPr txBox="1"/>
          <p:nvPr/>
        </p:nvSpPr>
        <p:spPr>
          <a:xfrm>
            <a:off x="7979429" y="3922264"/>
            <a:ext cx="36849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schadepakket voor al 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leden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alle situaties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schadepakket kan naar keuze met of zonder de Zorgverzekering worden afgesloten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E60E044-F0E0-C36D-075B-F23DA747748A}"/>
              </a:ext>
            </a:extLst>
          </p:cNvPr>
          <p:cNvSpPr/>
          <p:nvPr/>
        </p:nvSpPr>
        <p:spPr>
          <a:xfrm>
            <a:off x="7979428" y="2500821"/>
            <a:ext cx="3684926" cy="1362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52E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3DC2D25-A299-DEA0-3D44-4E1F51E59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775" y="2513327"/>
            <a:ext cx="1870262" cy="1350369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66C13A16-99A7-6B51-D86C-18CA4C15C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135" y="3079400"/>
            <a:ext cx="1095774" cy="7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602"/>
      </p:ext>
    </p:extLst>
  </p:cSld>
  <p:clrMapOvr>
    <a:masterClrMapping/>
  </p:clrMapOvr>
</p:sld>
</file>

<file path=ppt/theme/theme1.xml><?xml version="1.0" encoding="utf-8"?>
<a:theme xmlns:a="http://schemas.openxmlformats.org/drawingml/2006/main" name="1_Introductie">
  <a:themeElements>
    <a:clrScheme name="OHRA Huisstijl">
      <a:dk1>
        <a:srgbClr val="052EBD"/>
      </a:dk1>
      <a:lt1>
        <a:srgbClr val="052EBD"/>
      </a:lt1>
      <a:dk2>
        <a:srgbClr val="FFFFFF"/>
      </a:dk2>
      <a:lt2>
        <a:srgbClr val="F3FAFD"/>
      </a:lt2>
      <a:accent1>
        <a:srgbClr val="C1E6F3"/>
      </a:accent1>
      <a:accent2>
        <a:srgbClr val="052EBD"/>
      </a:accent2>
      <a:accent3>
        <a:srgbClr val="F23F48"/>
      </a:accent3>
      <a:accent4>
        <a:srgbClr val="008849"/>
      </a:accent4>
      <a:accent5>
        <a:srgbClr val="9E007E"/>
      </a:accent5>
      <a:accent6>
        <a:srgbClr val="6982D7"/>
      </a:accent6>
      <a:hlink>
        <a:srgbClr val="052EBD"/>
      </a:hlink>
      <a:folHlink>
        <a:srgbClr val="1326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RA_PPT_Template" id="{302803D8-115E-454B-907C-4A8CF42C5E11}" vid="{B30CDC6B-31EC-614C-BD10-A5DA6118E5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501</Words>
  <Application>Microsoft Office PowerPoint</Application>
  <PresentationFormat>Breedbeeld</PresentationFormat>
  <Paragraphs>113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Zona Pro</vt:lpstr>
      <vt:lpstr>1_Introductie</vt:lpstr>
      <vt:lpstr>Collectieve propositie – OHRA Gezond</vt:lpstr>
      <vt:lpstr>We bieden hulp voor alle leden</vt:lpstr>
      <vt:lpstr>Zorg aanbod voor Kopersbelangen</vt:lpstr>
      <vt:lpstr>Schade aanbod voor Kopersbelangen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Collectieve propositie – OHRA Gezond</dc:title>
  <dc:creator>Liebrand-Krabbenborg, A.M. (Anne)</dc:creator>
  <cp:lastModifiedBy>Bosma, Silvester</cp:lastModifiedBy>
  <cp:revision>1</cp:revision>
  <dcterms:created xsi:type="dcterms:W3CDTF">2024-04-08T11:26:42Z</dcterms:created>
  <dcterms:modified xsi:type="dcterms:W3CDTF">2024-04-21T14:43:28Z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2024-04-21T14:42:56Z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fe627afd-531b-4a7b-b168-2ff6471fca14</vt:lpwstr>
  </property>
  <property fmtid="{D5CDD505-2E9C-101B-9397-08002B2CF9AE}" pid="8" name="MSIP_Label_43f08ec5-d6d9-4227-8387-ccbfcb3632c4_ContentBits">
    <vt:lpwstr>0</vt:lpwstr>
  </property>
</Properties>
</file>